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4"/>
  </p:sldMasterIdLst>
  <p:notesMasterIdLst>
    <p:notesMasterId r:id="rId14"/>
  </p:notesMasterIdLst>
  <p:handoutMasterIdLst>
    <p:handoutMasterId r:id="rId15"/>
  </p:handoutMasterIdLst>
  <p:sldIdLst>
    <p:sldId id="268" r:id="rId5"/>
    <p:sldId id="270" r:id="rId6"/>
    <p:sldId id="272" r:id="rId7"/>
    <p:sldId id="269" r:id="rId8"/>
    <p:sldId id="261" r:id="rId9"/>
    <p:sldId id="273" r:id="rId10"/>
    <p:sldId id="274" r:id="rId11"/>
    <p:sldId id="271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35" autoAdjust="0"/>
  </p:normalViewPr>
  <p:slideViewPr>
    <p:cSldViewPr snapToGrid="0" snapToObjects="1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LinedList" loCatId="cycle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r>
            <a:rPr lang="en-US" b="0" dirty="0"/>
            <a:t>Python 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700"/>
        </a:p>
      </dgm:t>
    </dgm:pt>
    <dgm:pt modelId="{808B76D0-8EC7-469A-93AC-7A6017188A9D}" type="sibTrans" cxnId="{C5E94186-9CB6-4C42-92B3-C546CC53A7B9}">
      <dgm:prSet phldrT="1"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 anchor="ctr"/>
        <a:lstStyle/>
        <a:p>
          <a:r>
            <a:rPr lang="en-US" dirty="0" err="1"/>
            <a:t>Streamlit</a:t>
          </a:r>
          <a:endParaRPr lang="en-US" dirty="0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700"/>
        </a:p>
      </dgm:t>
    </dgm:pt>
    <dgm:pt modelId="{FEF1E80E-8A9E-4B0A-817C-2A4CFDCF3FB2}" type="sibTrans" cxnId="{0F866C41-EB5F-47BD-A2CD-A58671F15B67}">
      <dgm:prSet phldrT="2"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 anchor="ctr"/>
        <a:lstStyle/>
        <a:p>
          <a:r>
            <a:rPr lang="en-US" dirty="0" err="1"/>
            <a:t>yfinance</a:t>
          </a:r>
          <a:endParaRPr lang="en-US" dirty="0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700"/>
        </a:p>
      </dgm:t>
    </dgm:pt>
    <dgm:pt modelId="{BFE0749E-E343-4A6F-BD09-2810EE6B4BD7}" type="sibTrans" cxnId="{4B40C8DC-6B57-4F5B-8440-7241C649700B}">
      <dgm:prSet phldrT="3"/>
      <dgm:spPr/>
      <dgm:t>
        <a:bodyPr/>
        <a:lstStyle/>
        <a:p>
          <a:endParaRPr lang="en-US"/>
        </a:p>
      </dgm:t>
    </dgm:pt>
    <dgm:pt modelId="{05CB8F5C-D395-AD40-BBD9-53369BE84640}" type="pres">
      <dgm:prSet presAssocID="{D4503D04-C97E-4622-AE07-D0307CB3B4CA}" presName="vert0" presStyleCnt="0">
        <dgm:presLayoutVars>
          <dgm:dir/>
          <dgm:animOne val="branch"/>
          <dgm:animLvl val="lvl"/>
        </dgm:presLayoutVars>
      </dgm:prSet>
      <dgm:spPr/>
    </dgm:pt>
    <dgm:pt modelId="{15F5B303-C42A-0F46-B1B4-9FC2C90E8F5B}" type="pres">
      <dgm:prSet presAssocID="{AAC263CB-8256-4B03-92FE-1622698FB3E9}" presName="thickLine" presStyleLbl="alignNode1" presStyleIdx="0" presStyleCnt="3"/>
      <dgm:spPr/>
    </dgm:pt>
    <dgm:pt modelId="{8991E26A-5377-6C4C-8ACE-EF7A7F0A5D91}" type="pres">
      <dgm:prSet presAssocID="{AAC263CB-8256-4B03-92FE-1622698FB3E9}" presName="horz1" presStyleCnt="0"/>
      <dgm:spPr/>
    </dgm:pt>
    <dgm:pt modelId="{ADE9C513-F9D6-7C40-9628-67B2B6D9AAB3}" type="pres">
      <dgm:prSet presAssocID="{AAC263CB-8256-4B03-92FE-1622698FB3E9}" presName="tx1" presStyleLbl="revTx" presStyleIdx="0" presStyleCnt="3"/>
      <dgm:spPr/>
    </dgm:pt>
    <dgm:pt modelId="{5EBEDC1B-DA6E-E346-9EA8-82F9E7C92E5D}" type="pres">
      <dgm:prSet presAssocID="{AAC263CB-8256-4B03-92FE-1622698FB3E9}" presName="vert1" presStyleCnt="0"/>
      <dgm:spPr/>
    </dgm:pt>
    <dgm:pt modelId="{B6682269-A845-6E41-9BE5-F15128675201}" type="pres">
      <dgm:prSet presAssocID="{4E8D2E69-0173-4BD3-B96A-7A9C5DD12B47}" presName="thickLine" presStyleLbl="alignNode1" presStyleIdx="1" presStyleCnt="3"/>
      <dgm:spPr/>
    </dgm:pt>
    <dgm:pt modelId="{B6250893-DD69-9641-83FE-37FE4BA6A95F}" type="pres">
      <dgm:prSet presAssocID="{4E8D2E69-0173-4BD3-B96A-7A9C5DD12B47}" presName="horz1" presStyleCnt="0"/>
      <dgm:spPr/>
    </dgm:pt>
    <dgm:pt modelId="{C98F729D-14CA-1448-A52F-24A02E051745}" type="pres">
      <dgm:prSet presAssocID="{4E8D2E69-0173-4BD3-B96A-7A9C5DD12B47}" presName="tx1" presStyleLbl="revTx" presStyleIdx="1" presStyleCnt="3"/>
      <dgm:spPr/>
    </dgm:pt>
    <dgm:pt modelId="{A5761775-219E-F647-B0FE-73507CBA0C1C}" type="pres">
      <dgm:prSet presAssocID="{4E8D2E69-0173-4BD3-B96A-7A9C5DD12B47}" presName="vert1" presStyleCnt="0"/>
      <dgm:spPr/>
    </dgm:pt>
    <dgm:pt modelId="{D1894A20-DB91-634C-8782-9C8A13103FF6}" type="pres">
      <dgm:prSet presAssocID="{93A6A030-ABAB-4EFA-B539-0FDB3E07C1EF}" presName="thickLine" presStyleLbl="alignNode1" presStyleIdx="2" presStyleCnt="3"/>
      <dgm:spPr/>
    </dgm:pt>
    <dgm:pt modelId="{853F3E66-3B0E-C841-98D5-6802A7A2E4A8}" type="pres">
      <dgm:prSet presAssocID="{93A6A030-ABAB-4EFA-B539-0FDB3E07C1EF}" presName="horz1" presStyleCnt="0"/>
      <dgm:spPr/>
    </dgm:pt>
    <dgm:pt modelId="{B705F7BA-757C-6549-9C73-2326015D6723}" type="pres">
      <dgm:prSet presAssocID="{93A6A030-ABAB-4EFA-B539-0FDB3E07C1EF}" presName="tx1" presStyleLbl="revTx" presStyleIdx="2" presStyleCnt="3"/>
      <dgm:spPr/>
    </dgm:pt>
    <dgm:pt modelId="{9AF48A18-E74E-3E43-BCF5-5CD009AF2410}" type="pres">
      <dgm:prSet presAssocID="{93A6A030-ABAB-4EFA-B539-0FDB3E07C1EF}" presName="vert1" presStyleCnt="0"/>
      <dgm:spPr/>
    </dgm:pt>
  </dgm:ptLst>
  <dgm:cxnLst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961F658-1A01-419D-8829-C19CF33B683E}" type="presOf" srcId="{D4503D04-C97E-4622-AE07-D0307CB3B4CA}" destId="{05CB8F5C-D395-AD40-BBD9-53369BE84640}" srcOrd="0" destOrd="0" presId="urn:microsoft.com/office/officeart/2008/layout/Line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1C480D9B-BFFF-487A-A296-1909F8771784}" type="presOf" srcId="{93A6A030-ABAB-4EFA-B539-0FDB3E07C1EF}" destId="{B705F7BA-757C-6549-9C73-2326015D6723}" srcOrd="0" destOrd="0" presId="urn:microsoft.com/office/officeart/2008/layout/LinedList"/>
    <dgm:cxn modelId="{6B5095C9-0410-4AA3-B27B-9F5461D584A9}" type="presOf" srcId="{AAC263CB-8256-4B03-92FE-1622698FB3E9}" destId="{ADE9C513-F9D6-7C40-9628-67B2B6D9AAB3}" srcOrd="0" destOrd="0" presId="urn:microsoft.com/office/officeart/2008/layout/LinedList"/>
    <dgm:cxn modelId="{5DCD85D4-C9AC-4FF9-8CF7-75A1DB339DF0}" type="presOf" srcId="{4E8D2E69-0173-4BD3-B96A-7A9C5DD12B47}" destId="{C98F729D-14CA-1448-A52F-24A02E051745}" srcOrd="0" destOrd="0" presId="urn:microsoft.com/office/officeart/2008/layout/Line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305B609F-F4D4-467A-8D6C-0CE8327B5064}" type="presParOf" srcId="{05CB8F5C-D395-AD40-BBD9-53369BE84640}" destId="{15F5B303-C42A-0F46-B1B4-9FC2C90E8F5B}" srcOrd="0" destOrd="0" presId="urn:microsoft.com/office/officeart/2008/layout/LinedList"/>
    <dgm:cxn modelId="{1FF3B57A-B3B2-47B4-BF99-6BF3AE14355A}" type="presParOf" srcId="{05CB8F5C-D395-AD40-BBD9-53369BE84640}" destId="{8991E26A-5377-6C4C-8ACE-EF7A7F0A5D91}" srcOrd="1" destOrd="0" presId="urn:microsoft.com/office/officeart/2008/layout/LinedList"/>
    <dgm:cxn modelId="{CD6252FF-5568-41D9-9B28-4FA46E8379E2}" type="presParOf" srcId="{8991E26A-5377-6C4C-8ACE-EF7A7F0A5D91}" destId="{ADE9C513-F9D6-7C40-9628-67B2B6D9AAB3}" srcOrd="0" destOrd="0" presId="urn:microsoft.com/office/officeart/2008/layout/LinedList"/>
    <dgm:cxn modelId="{0C3480C7-7EF3-4C7D-9287-C263F3299DD2}" type="presParOf" srcId="{8991E26A-5377-6C4C-8ACE-EF7A7F0A5D91}" destId="{5EBEDC1B-DA6E-E346-9EA8-82F9E7C92E5D}" srcOrd="1" destOrd="0" presId="urn:microsoft.com/office/officeart/2008/layout/LinedList"/>
    <dgm:cxn modelId="{3F16D9FD-91FC-4C5A-990C-0E6B40BC39BE}" type="presParOf" srcId="{05CB8F5C-D395-AD40-BBD9-53369BE84640}" destId="{B6682269-A845-6E41-9BE5-F15128675201}" srcOrd="2" destOrd="0" presId="urn:microsoft.com/office/officeart/2008/layout/LinedList"/>
    <dgm:cxn modelId="{93551DAF-37A9-4B0F-88D7-C532A565C645}" type="presParOf" srcId="{05CB8F5C-D395-AD40-BBD9-53369BE84640}" destId="{B6250893-DD69-9641-83FE-37FE4BA6A95F}" srcOrd="3" destOrd="0" presId="urn:microsoft.com/office/officeart/2008/layout/LinedList"/>
    <dgm:cxn modelId="{43B49782-15C2-457E-B349-A76A5BAAE1D0}" type="presParOf" srcId="{B6250893-DD69-9641-83FE-37FE4BA6A95F}" destId="{C98F729D-14CA-1448-A52F-24A02E051745}" srcOrd="0" destOrd="0" presId="urn:microsoft.com/office/officeart/2008/layout/LinedList"/>
    <dgm:cxn modelId="{13E09BE0-0395-431C-8941-FB9DA6C3A9C0}" type="presParOf" srcId="{B6250893-DD69-9641-83FE-37FE4BA6A95F}" destId="{A5761775-219E-F647-B0FE-73507CBA0C1C}" srcOrd="1" destOrd="0" presId="urn:microsoft.com/office/officeart/2008/layout/LinedList"/>
    <dgm:cxn modelId="{7C47D258-CADF-4379-ACB0-53035ABF9896}" type="presParOf" srcId="{05CB8F5C-D395-AD40-BBD9-53369BE84640}" destId="{D1894A20-DB91-634C-8782-9C8A13103FF6}" srcOrd="4" destOrd="0" presId="urn:microsoft.com/office/officeart/2008/layout/LinedList"/>
    <dgm:cxn modelId="{52191ABC-F4E2-49BC-8DF8-7052F5A8B576}" type="presParOf" srcId="{05CB8F5C-D395-AD40-BBD9-53369BE84640}" destId="{853F3E66-3B0E-C841-98D5-6802A7A2E4A8}" srcOrd="5" destOrd="0" presId="urn:microsoft.com/office/officeart/2008/layout/LinedList"/>
    <dgm:cxn modelId="{380DD7A1-93C9-4F55-AC16-9C70BD97C3A4}" type="presParOf" srcId="{853F3E66-3B0E-C841-98D5-6802A7A2E4A8}" destId="{B705F7BA-757C-6549-9C73-2326015D6723}" srcOrd="0" destOrd="0" presId="urn:microsoft.com/office/officeart/2008/layout/LinedList"/>
    <dgm:cxn modelId="{C1A29389-0FA5-45C7-9310-044A512177EB}" type="presParOf" srcId="{853F3E66-3B0E-C841-98D5-6802A7A2E4A8}" destId="{9AF48A18-E74E-3E43-BCF5-5CD009AF2410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5B303-C42A-0F46-B1B4-9FC2C90E8F5B}">
      <dsp:nvSpPr>
        <dsp:cNvPr id="0" name=""/>
        <dsp:cNvSpPr/>
      </dsp:nvSpPr>
      <dsp:spPr>
        <a:xfrm>
          <a:off x="0" y="1844"/>
          <a:ext cx="48332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E9C513-F9D6-7C40-9628-67B2B6D9AAB3}">
      <dsp:nvSpPr>
        <dsp:cNvPr id="0" name=""/>
        <dsp:cNvSpPr/>
      </dsp:nvSpPr>
      <dsp:spPr>
        <a:xfrm>
          <a:off x="0" y="1844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b="0" kern="1200" dirty="0"/>
            <a:t>Python </a:t>
          </a:r>
        </a:p>
      </dsp:txBody>
      <dsp:txXfrm>
        <a:off x="0" y="1844"/>
        <a:ext cx="4833256" cy="1258186"/>
      </dsp:txXfrm>
    </dsp:sp>
    <dsp:sp modelId="{B6682269-A845-6E41-9BE5-F15128675201}">
      <dsp:nvSpPr>
        <dsp:cNvPr id="0" name=""/>
        <dsp:cNvSpPr/>
      </dsp:nvSpPr>
      <dsp:spPr>
        <a:xfrm>
          <a:off x="0" y="1260031"/>
          <a:ext cx="4833256" cy="0"/>
        </a:xfrm>
        <a:prstGeom prst="line">
          <a:avLst/>
        </a:prstGeom>
        <a:solidFill>
          <a:schemeClr val="accent2">
            <a:hueOff val="-3825240"/>
            <a:satOff val="-5640"/>
            <a:lumOff val="-392"/>
            <a:alphaOff val="0"/>
          </a:schemeClr>
        </a:solidFill>
        <a:ln w="9525" cap="rnd" cmpd="sng" algn="ctr">
          <a:solidFill>
            <a:schemeClr val="accent2">
              <a:hueOff val="-3825240"/>
              <a:satOff val="-5640"/>
              <a:lumOff val="-3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98F729D-14CA-1448-A52F-24A02E051745}">
      <dsp:nvSpPr>
        <dsp:cNvPr id="0" name=""/>
        <dsp:cNvSpPr/>
      </dsp:nvSpPr>
      <dsp:spPr>
        <a:xfrm>
          <a:off x="0" y="1260031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 err="1"/>
            <a:t>Streamlit</a:t>
          </a:r>
          <a:endParaRPr lang="en-US" sz="5800" kern="1200" dirty="0"/>
        </a:p>
      </dsp:txBody>
      <dsp:txXfrm>
        <a:off x="0" y="1260031"/>
        <a:ext cx="4833256" cy="1258186"/>
      </dsp:txXfrm>
    </dsp:sp>
    <dsp:sp modelId="{D1894A20-DB91-634C-8782-9C8A13103FF6}">
      <dsp:nvSpPr>
        <dsp:cNvPr id="0" name=""/>
        <dsp:cNvSpPr/>
      </dsp:nvSpPr>
      <dsp:spPr>
        <a:xfrm>
          <a:off x="0" y="2518218"/>
          <a:ext cx="4833256" cy="0"/>
        </a:xfrm>
        <a:prstGeom prst="line">
          <a:avLst/>
        </a:prstGeom>
        <a:solidFill>
          <a:schemeClr val="accent2">
            <a:hueOff val="-7650481"/>
            <a:satOff val="-11280"/>
            <a:lumOff val="-785"/>
            <a:alphaOff val="0"/>
          </a:schemeClr>
        </a:solidFill>
        <a:ln w="9525" cap="rnd" cmpd="sng" algn="ctr">
          <a:solidFill>
            <a:schemeClr val="accent2">
              <a:hueOff val="-7650481"/>
              <a:satOff val="-11280"/>
              <a:lumOff val="-78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705F7BA-757C-6549-9C73-2326015D6723}">
      <dsp:nvSpPr>
        <dsp:cNvPr id="0" name=""/>
        <dsp:cNvSpPr/>
      </dsp:nvSpPr>
      <dsp:spPr>
        <a:xfrm>
          <a:off x="0" y="2518218"/>
          <a:ext cx="4833256" cy="1258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 err="1"/>
            <a:t>yfinance</a:t>
          </a:r>
          <a:endParaRPr lang="en-US" sz="5800" kern="1200" dirty="0"/>
        </a:p>
      </dsp:txBody>
      <dsp:txXfrm>
        <a:off x="0" y="2518218"/>
        <a:ext cx="4833256" cy="1258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0BB816-636F-4C40-9EC7-A3BA365B89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0D02-F780-4697-9A30-3F10F4D67C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7536-00AB-4C14-90D3-7D88603F2A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BC111-E561-48D6-9DB3-85F8BE552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46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4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32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3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9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9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596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75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0453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80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21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3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3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9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51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2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23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9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6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3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jp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g"/><Relationship Id="rId10" Type="http://schemas.microsoft.com/office/2007/relationships/diagramDrawing" Target="../diagrams/drawing1.xml"/><Relationship Id="rId4" Type="http://schemas.openxmlformats.org/officeDocument/2006/relationships/image" Target="../media/image4.jp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1276" y="1565008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/>
              <a:t>Stock Analysis AI Agent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05262DB-6398-4AF9-96A3-041CFB11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9134" y="3941102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An Integrated Tool for Stock Market Insights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By </a:t>
            </a:r>
            <a:r>
              <a:rPr lang="en-US" dirty="0" err="1">
                <a:solidFill>
                  <a:srgbClr val="002060"/>
                </a:solidFill>
              </a:rPr>
              <a:t>Azhima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Koraji</a:t>
            </a:r>
            <a:endParaRPr lang="en-US" dirty="0">
              <a:solidFill>
                <a:srgbClr val="00206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2941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ight spots">
            <a:extLst>
              <a:ext uri="{FF2B5EF4-FFF2-40B4-BE49-F238E27FC236}">
                <a16:creationId xmlns:a16="http://schemas.microsoft.com/office/drawing/2014/main" id="{BDFF240B-4435-EFE2-3912-1E4D6E5AB1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030D8-8B74-1935-ABE2-21CF23AA2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6A455-ED31-37DB-E088-EA0419E93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7467" y="1642533"/>
            <a:ext cx="9337145" cy="4782981"/>
          </a:xfrm>
        </p:spPr>
        <p:txBody>
          <a:bodyPr>
            <a:noAutofit/>
          </a:bodyPr>
          <a:lstStyle/>
          <a:p>
            <a:r>
              <a:rPr lang="en-US" sz="2400" b="1" dirty="0"/>
              <a:t>Purpose</a:t>
            </a:r>
            <a:r>
              <a:rPr lang="en-US" sz="2400" dirty="0"/>
              <a:t>: Provide a comprehensive stock analysis using AI tools </a:t>
            </a:r>
          </a:p>
          <a:p>
            <a:r>
              <a:rPr lang="en-US" sz="2400" b="1" dirty="0"/>
              <a:t>Who can use:</a:t>
            </a:r>
            <a:r>
              <a:rPr lang="en-US" sz="2400" dirty="0"/>
              <a:t> Financial analysts, investors, and decision-makers</a:t>
            </a:r>
          </a:p>
          <a:p>
            <a:r>
              <a:rPr lang="en-US" sz="2400" b="1" dirty="0"/>
              <a:t>Tool List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Historical stock price trends</a:t>
            </a:r>
          </a:p>
          <a:p>
            <a:pPr lvl="1"/>
            <a:r>
              <a:rPr lang="en-US" sz="2400" dirty="0"/>
              <a:t>Financial metrics evaluation</a:t>
            </a:r>
          </a:p>
          <a:p>
            <a:pPr lvl="1"/>
            <a:r>
              <a:rPr lang="en-US" sz="2400" dirty="0"/>
              <a:t>Stock price forecasting</a:t>
            </a:r>
          </a:p>
          <a:p>
            <a:pPr lvl="1"/>
            <a:r>
              <a:rPr lang="en-US" sz="2400" dirty="0"/>
              <a:t>Sentiment analysis</a:t>
            </a:r>
          </a:p>
          <a:p>
            <a:pPr lvl="1"/>
            <a:r>
              <a:rPr lang="en-US" sz="2400" dirty="0"/>
              <a:t>Volatility analysis</a:t>
            </a:r>
          </a:p>
        </p:txBody>
      </p:sp>
    </p:spTree>
    <p:extLst>
      <p:ext uri="{BB962C8B-B14F-4D97-AF65-F5344CB8AC3E}">
        <p14:creationId xmlns:p14="http://schemas.microsoft.com/office/powerpoint/2010/main" val="1115331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ight spots">
            <a:extLst>
              <a:ext uri="{FF2B5EF4-FFF2-40B4-BE49-F238E27FC236}">
                <a16:creationId xmlns:a16="http://schemas.microsoft.com/office/drawing/2014/main" id="{16DF7A24-C197-69FB-E800-0F0362D163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030D8-8B74-1935-ABE2-21CF23AA2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546380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dirty="0"/>
              <a:t>Tool Functionalities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AA558BF-995C-479A-384A-47174ED5B5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60389" y="1483256"/>
            <a:ext cx="10439137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Stock Price Analysis: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Retrieves historical data and calculates indicators like RSI, MACD, and VWAP.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Financial Metrics: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Extracts critical ratios such as P/E, price-to-book, and profit margins.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Sentiment Analysis: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Analyzes news headlines for sentiment trends.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Volatility Metrics: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Computes annualized volatility and max drawdown.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Forecasting: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Predicts stock prices using Exponential Smoothing models.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Peer Comparison: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Benchmarks a stock against its industry peers.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002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s">
            <a:extLst>
              <a:ext uri="{FF2B5EF4-FFF2-40B4-BE49-F238E27FC236}">
                <a16:creationId xmlns:a16="http://schemas.microsoft.com/office/drawing/2014/main" id="{BCA9472B-BE73-494A-9A61-CF6F6D4EF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4" b="-1356"/>
          <a:stretch/>
        </p:blipFill>
        <p:spPr>
          <a:xfrm>
            <a:off x="8523931" y="4639896"/>
            <a:ext cx="3668069" cy="2254042"/>
          </a:xfrm>
          <a:prstGeom prst="rect">
            <a:avLst/>
          </a:prstGeom>
        </p:spPr>
      </p:pic>
      <p:pic>
        <p:nvPicPr>
          <p:cNvPr id="8" name="Picture 7" descr="gift">
            <a:extLst>
              <a:ext uri="{FF2B5EF4-FFF2-40B4-BE49-F238E27FC236}">
                <a16:creationId xmlns:a16="http://schemas.microsoft.com/office/drawing/2014/main" id="{0CE71C86-5256-F346-852E-D64FDD48D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726"/>
          <a:stretch/>
        </p:blipFill>
        <p:spPr>
          <a:xfrm>
            <a:off x="8523929" y="2272021"/>
            <a:ext cx="3668071" cy="2358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27FA4-E917-1A4B-90B7-6F7401ABD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106" b="16016"/>
          <a:stretch/>
        </p:blipFill>
        <p:spPr>
          <a:xfrm>
            <a:off x="8523927" y="8803"/>
            <a:ext cx="3668072" cy="22632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Technology</a:t>
            </a:r>
          </a:p>
        </p:txBody>
      </p:sp>
      <p:graphicFrame>
        <p:nvGraphicFramePr>
          <p:cNvPr id="5" name="Content Placeholder 2" descr="Icon List SmartArt graphic">
            <a:extLst>
              <a:ext uri="{FF2B5EF4-FFF2-40B4-BE49-F238E27FC236}">
                <a16:creationId xmlns:a16="http://schemas.microsoft.com/office/drawing/2014/main" id="{7201ED44-E43F-0F4D-9EE4-135AC6924F3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0759575"/>
              </p:ext>
            </p:extLst>
          </p:nvPr>
        </p:nvGraphicFramePr>
        <p:xfrm>
          <a:off x="2724539" y="2133600"/>
          <a:ext cx="4833257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96850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9D17E3F-9160-4D16-8F1D-F8FE94E2A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>
            <a:extLst>
              <a:ext uri="{FF2B5EF4-FFF2-40B4-BE49-F238E27FC236}">
                <a16:creationId xmlns:a16="http://schemas.microsoft.com/office/drawing/2014/main" id="{91359E98-53EA-154C-9838-95AAA23C9E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286" y="305705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dirty="0"/>
              <a:t>Key Components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DBB853-C277-42C7-80D0-110A8842E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D2CA353-4AC3-432A-8704-A618563EE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1685CFF-C2D8-4119-9CDA-504914853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119C20C9-05B5-4384-9F4E-B4B8FA299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78ACAA7-E69F-43D4-919F-59DCA6482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96704AC3-E553-4428-AD42-796DD344A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3144CE2D-2D9E-4E16-92AA-F685E4549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CD4C0C99-C139-4838-92A2-2C05514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6D356AA9-ECE0-4E40-A277-44AC6EF76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A9C3CFE-942C-43DB-9652-8B264755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F3DDB2C0-7B2C-4BA5-8ECA-46327467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CCB346B3-FD72-422B-9688-F54E7739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A5E738B1-537A-48F5-B99B-72BF4EA8B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5CAAAF8-C872-447C-BCD0-F5CD3016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3CD192F9-4898-4362-B1A2-3DDAA546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25658BAB-0A60-4CAE-B735-5297A284A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B176DB7C-2C45-4E08-956B-5D2E339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671B014E-7E67-4978-A9AB-7C6E2F99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193156F8-3B15-4064-8C4B-F21ED4F37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96B721A4-876F-43D1-B231-585A55B38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3D9AB238-BB7F-4D15-83B0-BD6CA92CC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5F91E03-6B79-4561-AADA-9D9EE5194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A2B05A7B-02BB-4384-AB3F-6300769C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10C0CEA7-547A-4AB3-99B0-971B1E98A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643A7C23-A309-4BDC-AC90-7E150B0A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CDFCEA60-6323-4E47-A467-83E3D32C0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2A3B-08B7-4F45-B0BC-A23B2CC9C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7527CAFC-17AC-48FE-AB33-811D38361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9" name="Teardrop 98">
            <a:extLst>
              <a:ext uri="{FF2B5EF4-FFF2-40B4-BE49-F238E27FC236}">
                <a16:creationId xmlns:a16="http://schemas.microsoft.com/office/drawing/2014/main" id="{BCED90BC-2B04-85B0-5E26-289B61557548}"/>
              </a:ext>
            </a:extLst>
          </p:cNvPr>
          <p:cNvSpPr/>
          <p:nvPr/>
        </p:nvSpPr>
        <p:spPr>
          <a:xfrm rot="8100000">
            <a:off x="1713136" y="2086324"/>
            <a:ext cx="1612687" cy="1612687"/>
          </a:xfrm>
          <a:prstGeom prst="teardrop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00" name="Teardrop 99">
            <a:extLst>
              <a:ext uri="{FF2B5EF4-FFF2-40B4-BE49-F238E27FC236}">
                <a16:creationId xmlns:a16="http://schemas.microsoft.com/office/drawing/2014/main" id="{364B759C-3075-1C31-4875-B56D4F83AC32}"/>
              </a:ext>
            </a:extLst>
          </p:cNvPr>
          <p:cNvSpPr/>
          <p:nvPr/>
        </p:nvSpPr>
        <p:spPr>
          <a:xfrm rot="8100000">
            <a:off x="4169474" y="2086327"/>
            <a:ext cx="1612687" cy="1612687"/>
          </a:xfrm>
          <a:prstGeom prst="teardrop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4039281"/>
              <a:satOff val="12053"/>
              <a:lumOff val="1568"/>
              <a:alphaOff val="0"/>
            </a:schemeClr>
          </a:fillRef>
          <a:effectRef idx="2">
            <a:schemeClr val="accent5">
              <a:hueOff val="4039281"/>
              <a:satOff val="12053"/>
              <a:lumOff val="1568"/>
              <a:alphaOff val="0"/>
            </a:schemeClr>
          </a:effectRef>
          <a:fontRef idx="minor"/>
        </p:style>
      </p:sp>
      <p:sp>
        <p:nvSpPr>
          <p:cNvPr id="101" name="Teardrop 100">
            <a:extLst>
              <a:ext uri="{FF2B5EF4-FFF2-40B4-BE49-F238E27FC236}">
                <a16:creationId xmlns:a16="http://schemas.microsoft.com/office/drawing/2014/main" id="{3F4466D6-5B11-6E62-D451-FBCED91FBD9E}"/>
              </a:ext>
            </a:extLst>
          </p:cNvPr>
          <p:cNvSpPr/>
          <p:nvPr/>
        </p:nvSpPr>
        <p:spPr>
          <a:xfrm rot="8100000">
            <a:off x="6684025" y="2077105"/>
            <a:ext cx="1612687" cy="1612687"/>
          </a:xfrm>
          <a:prstGeom prst="teardrop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2019641"/>
              <a:satOff val="6027"/>
              <a:lumOff val="784"/>
              <a:alphaOff val="0"/>
            </a:schemeClr>
          </a:fillRef>
          <a:effectRef idx="2">
            <a:schemeClr val="accent5">
              <a:hueOff val="2019641"/>
              <a:satOff val="6027"/>
              <a:lumOff val="784"/>
              <a:alphaOff val="0"/>
            </a:schemeClr>
          </a:effectRef>
          <a:fontRef idx="minor"/>
        </p:style>
      </p:sp>
      <p:sp>
        <p:nvSpPr>
          <p:cNvPr id="102" name="Rectangle 101" descr="Head with gears">
            <a:extLst>
              <a:ext uri="{FF2B5EF4-FFF2-40B4-BE49-F238E27FC236}">
                <a16:creationId xmlns:a16="http://schemas.microsoft.com/office/drawing/2014/main" id="{97FE455C-10DB-79A3-0980-71C5E9056B18}"/>
              </a:ext>
            </a:extLst>
          </p:cNvPr>
          <p:cNvSpPr/>
          <p:nvPr/>
        </p:nvSpPr>
        <p:spPr>
          <a:xfrm>
            <a:off x="2056820" y="2356408"/>
            <a:ext cx="925312" cy="925312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C58A120B-F2A1-F7F8-A0E1-F2E724454230}"/>
              </a:ext>
            </a:extLst>
          </p:cNvPr>
          <p:cNvSpPr/>
          <p:nvPr/>
        </p:nvSpPr>
        <p:spPr>
          <a:xfrm>
            <a:off x="1197601" y="4339793"/>
            <a:ext cx="2643750" cy="720000"/>
          </a:xfrm>
          <a:custGeom>
            <a:avLst/>
            <a:gdLst>
              <a:gd name="connsiteX0" fmla="*/ 0 w 2643750"/>
              <a:gd name="connsiteY0" fmla="*/ 0 h 720000"/>
              <a:gd name="connsiteX1" fmla="*/ 2643750 w 2643750"/>
              <a:gd name="connsiteY1" fmla="*/ 0 h 720000"/>
              <a:gd name="connsiteX2" fmla="*/ 2643750 w 2643750"/>
              <a:gd name="connsiteY2" fmla="*/ 720000 h 720000"/>
              <a:gd name="connsiteX3" fmla="*/ 0 w 2643750"/>
              <a:gd name="connsiteY3" fmla="*/ 720000 h 720000"/>
              <a:gd name="connsiteX4" fmla="*/ 0 w 26437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3750" h="720000">
                <a:moveTo>
                  <a:pt x="0" y="0"/>
                </a:moveTo>
                <a:lnTo>
                  <a:pt x="2643750" y="0"/>
                </a:lnTo>
                <a:lnTo>
                  <a:pt x="26437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778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4000" kern="1200" dirty="0"/>
              <a:t>Agent</a:t>
            </a:r>
          </a:p>
        </p:txBody>
      </p:sp>
      <p:sp>
        <p:nvSpPr>
          <p:cNvPr id="104" name="Teardrop 103">
            <a:extLst>
              <a:ext uri="{FF2B5EF4-FFF2-40B4-BE49-F238E27FC236}">
                <a16:creationId xmlns:a16="http://schemas.microsoft.com/office/drawing/2014/main" id="{B3A5C2AF-9C20-595C-637E-A065399AE3C0}"/>
              </a:ext>
            </a:extLst>
          </p:cNvPr>
          <p:cNvSpPr/>
          <p:nvPr/>
        </p:nvSpPr>
        <p:spPr>
          <a:xfrm rot="8100000">
            <a:off x="9192448" y="2077104"/>
            <a:ext cx="1612687" cy="1612687"/>
          </a:xfrm>
          <a:prstGeom prst="teardrop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2019641"/>
              <a:satOff val="6027"/>
              <a:lumOff val="784"/>
              <a:alphaOff val="0"/>
            </a:schemeClr>
          </a:fillRef>
          <a:effectRef idx="2">
            <a:schemeClr val="accent5">
              <a:hueOff val="2019641"/>
              <a:satOff val="6027"/>
              <a:lumOff val="784"/>
              <a:alphaOff val="0"/>
            </a:schemeClr>
          </a:effectRef>
          <a:fontRef idx="minor"/>
        </p:style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E0A8D2DF-2B5E-AE6C-71BB-C126443A11F6}"/>
              </a:ext>
            </a:extLst>
          </p:cNvPr>
          <p:cNvSpPr/>
          <p:nvPr/>
        </p:nvSpPr>
        <p:spPr>
          <a:xfrm>
            <a:off x="6042341" y="4372647"/>
            <a:ext cx="2961762" cy="720000"/>
          </a:xfrm>
          <a:custGeom>
            <a:avLst/>
            <a:gdLst>
              <a:gd name="connsiteX0" fmla="*/ 0 w 2643750"/>
              <a:gd name="connsiteY0" fmla="*/ 0 h 720000"/>
              <a:gd name="connsiteX1" fmla="*/ 2643750 w 2643750"/>
              <a:gd name="connsiteY1" fmla="*/ 0 h 720000"/>
              <a:gd name="connsiteX2" fmla="*/ 2643750 w 2643750"/>
              <a:gd name="connsiteY2" fmla="*/ 720000 h 720000"/>
              <a:gd name="connsiteX3" fmla="*/ 0 w 2643750"/>
              <a:gd name="connsiteY3" fmla="*/ 720000 h 720000"/>
              <a:gd name="connsiteX4" fmla="*/ 0 w 26437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3750" h="720000">
                <a:moveTo>
                  <a:pt x="0" y="0"/>
                </a:moveTo>
                <a:lnTo>
                  <a:pt x="2643750" y="0"/>
                </a:lnTo>
                <a:lnTo>
                  <a:pt x="26437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778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4000" kern="1200" dirty="0"/>
              <a:t>WORKFLOW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37467DD4-65FD-815A-CBF4-E8B79DABA602}"/>
              </a:ext>
            </a:extLst>
          </p:cNvPr>
          <p:cNvSpPr/>
          <p:nvPr/>
        </p:nvSpPr>
        <p:spPr>
          <a:xfrm>
            <a:off x="3653943" y="4339793"/>
            <a:ext cx="2643750" cy="720000"/>
          </a:xfrm>
          <a:custGeom>
            <a:avLst/>
            <a:gdLst>
              <a:gd name="connsiteX0" fmla="*/ 0 w 2643750"/>
              <a:gd name="connsiteY0" fmla="*/ 0 h 720000"/>
              <a:gd name="connsiteX1" fmla="*/ 2643750 w 2643750"/>
              <a:gd name="connsiteY1" fmla="*/ 0 h 720000"/>
              <a:gd name="connsiteX2" fmla="*/ 2643750 w 2643750"/>
              <a:gd name="connsiteY2" fmla="*/ 720000 h 720000"/>
              <a:gd name="connsiteX3" fmla="*/ 0 w 2643750"/>
              <a:gd name="connsiteY3" fmla="*/ 720000 h 720000"/>
              <a:gd name="connsiteX4" fmla="*/ 0 w 26437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3750" h="720000">
                <a:moveTo>
                  <a:pt x="0" y="0"/>
                </a:moveTo>
                <a:lnTo>
                  <a:pt x="2643750" y="0"/>
                </a:lnTo>
                <a:lnTo>
                  <a:pt x="26437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778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4000" kern="1200" dirty="0"/>
              <a:t>TOOLS</a:t>
            </a:r>
          </a:p>
        </p:txBody>
      </p:sp>
      <p:sp>
        <p:nvSpPr>
          <p:cNvPr id="107" name="Rectangle 106" descr="Gears">
            <a:extLst>
              <a:ext uri="{FF2B5EF4-FFF2-40B4-BE49-F238E27FC236}">
                <a16:creationId xmlns:a16="http://schemas.microsoft.com/office/drawing/2014/main" id="{AF3E84CE-B8F2-104C-3234-05755F068719}"/>
              </a:ext>
            </a:extLst>
          </p:cNvPr>
          <p:cNvSpPr/>
          <p:nvPr/>
        </p:nvSpPr>
        <p:spPr>
          <a:xfrm>
            <a:off x="4493673" y="2502515"/>
            <a:ext cx="925312" cy="925312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8" name="Rectangle 107" descr="Repeat">
            <a:extLst>
              <a:ext uri="{FF2B5EF4-FFF2-40B4-BE49-F238E27FC236}">
                <a16:creationId xmlns:a16="http://schemas.microsoft.com/office/drawing/2014/main" id="{4C85D3AB-FABA-CBBA-5112-059A167CC505}"/>
              </a:ext>
            </a:extLst>
          </p:cNvPr>
          <p:cNvSpPr/>
          <p:nvPr/>
        </p:nvSpPr>
        <p:spPr>
          <a:xfrm>
            <a:off x="7009115" y="2471555"/>
            <a:ext cx="925312" cy="925312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2EFFCEC3-A4B9-111D-D1A9-B599467C793C}"/>
              </a:ext>
            </a:extLst>
          </p:cNvPr>
          <p:cNvSpPr/>
          <p:nvPr/>
        </p:nvSpPr>
        <p:spPr>
          <a:xfrm>
            <a:off x="8798094" y="4316480"/>
            <a:ext cx="2961762" cy="720000"/>
          </a:xfrm>
          <a:custGeom>
            <a:avLst/>
            <a:gdLst>
              <a:gd name="connsiteX0" fmla="*/ 0 w 2643750"/>
              <a:gd name="connsiteY0" fmla="*/ 0 h 720000"/>
              <a:gd name="connsiteX1" fmla="*/ 2643750 w 2643750"/>
              <a:gd name="connsiteY1" fmla="*/ 0 h 720000"/>
              <a:gd name="connsiteX2" fmla="*/ 2643750 w 2643750"/>
              <a:gd name="connsiteY2" fmla="*/ 720000 h 720000"/>
              <a:gd name="connsiteX3" fmla="*/ 0 w 2643750"/>
              <a:gd name="connsiteY3" fmla="*/ 720000 h 720000"/>
              <a:gd name="connsiteX4" fmla="*/ 0 w 26437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3750" h="720000">
                <a:moveTo>
                  <a:pt x="0" y="0"/>
                </a:moveTo>
                <a:lnTo>
                  <a:pt x="2643750" y="0"/>
                </a:lnTo>
                <a:lnTo>
                  <a:pt x="26437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17780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4000" kern="1200" dirty="0"/>
              <a:t>Main</a:t>
            </a:r>
          </a:p>
        </p:txBody>
      </p:sp>
      <p:pic>
        <p:nvPicPr>
          <p:cNvPr id="110" name="Graphic 109" descr="Lightbulb">
            <a:extLst>
              <a:ext uri="{FF2B5EF4-FFF2-40B4-BE49-F238E27FC236}">
                <a16:creationId xmlns:a16="http://schemas.microsoft.com/office/drawing/2014/main" id="{9038D008-CAEB-D52B-2A23-8DEB654E3F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1591" y="25750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57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ystem Workflow">
            <a:extLst>
              <a:ext uri="{FF2B5EF4-FFF2-40B4-BE49-F238E27FC236}">
                <a16:creationId xmlns:a16="http://schemas.microsoft.com/office/drawing/2014/main" id="{29C573A1-5F6E-CFDA-7C47-1E14925A31A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030D8-8B74-1935-ABE2-21CF23AA2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Workflow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AA558BF-995C-479A-384A-47174ED5B5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98419" y="2487997"/>
            <a:ext cx="10006193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b="1" dirty="0"/>
              <a:t>User Query:</a:t>
            </a:r>
            <a:r>
              <a:rPr lang="en-US" sz="2000" dirty="0"/>
              <a:t> Input stock symbol and questions.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b="1" dirty="0"/>
              <a:t>Agent Workflow: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dirty="0"/>
              <a:t>Trigger relevant tools based on the query.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dirty="0"/>
              <a:t>Use </a:t>
            </a:r>
            <a:r>
              <a:rPr lang="en-US" sz="1800" dirty="0" err="1"/>
              <a:t>llm</a:t>
            </a:r>
            <a:r>
              <a:rPr lang="en-US" sz="1800"/>
              <a:t> for </a:t>
            </a:r>
            <a:r>
              <a:rPr lang="en-US" sz="1800" dirty="0"/>
              <a:t>decision-making.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sz="2000" dirty="0"/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000" b="1" dirty="0"/>
              <a:t>Output: </a:t>
            </a:r>
            <a:r>
              <a:rPr lang="en-US" sz="2000" dirty="0"/>
              <a:t>Structured, actionable insights displayed via </a:t>
            </a:r>
            <a:r>
              <a:rPr lang="en-US" sz="2000" dirty="0" err="1"/>
              <a:t>Streamlit</a:t>
            </a:r>
            <a:r>
              <a:rPr lang="en-US" sz="2000" dirty="0"/>
              <a:t>.</a:t>
            </a: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17198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2D102-A630-26F8-1EA8-ED61DB42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9F409-8F80-6C75-5CAC-76EC8313E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52"/>
          <a:stretch/>
        </p:blipFill>
        <p:spPr>
          <a:xfrm>
            <a:off x="1668162" y="1498226"/>
            <a:ext cx="9959546" cy="497504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D91DAF-92DF-7AA5-FD11-4FC67825DD37}"/>
              </a:ext>
            </a:extLst>
          </p:cNvPr>
          <p:cNvCxnSpPr>
            <a:cxnSpLocks/>
          </p:cNvCxnSpPr>
          <p:nvPr/>
        </p:nvCxnSpPr>
        <p:spPr>
          <a:xfrm flipV="1">
            <a:off x="2286000" y="2570205"/>
            <a:ext cx="0" cy="858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CC5E14-DCEB-A00D-4C7B-B3E0AFF15BC3}"/>
              </a:ext>
            </a:extLst>
          </p:cNvPr>
          <p:cNvCxnSpPr>
            <a:cxnSpLocks/>
          </p:cNvCxnSpPr>
          <p:nvPr/>
        </p:nvCxnSpPr>
        <p:spPr>
          <a:xfrm>
            <a:off x="4534930" y="4213654"/>
            <a:ext cx="9885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F1FCF0-70CC-F7C0-3838-14F7D5F8B639}"/>
              </a:ext>
            </a:extLst>
          </p:cNvPr>
          <p:cNvCxnSpPr>
            <a:cxnSpLocks/>
          </p:cNvCxnSpPr>
          <p:nvPr/>
        </p:nvCxnSpPr>
        <p:spPr>
          <a:xfrm>
            <a:off x="4534930" y="4810897"/>
            <a:ext cx="9885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1687D7-2DB8-2A44-BEA3-A1F3C3A4A0C3}"/>
              </a:ext>
            </a:extLst>
          </p:cNvPr>
          <p:cNvSpPr txBox="1"/>
          <p:nvPr/>
        </p:nvSpPr>
        <p:spPr>
          <a:xfrm>
            <a:off x="1989438" y="3571103"/>
            <a:ext cx="72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Input Stock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409A56-0B02-3C6B-200E-C73B3AC0D157}"/>
              </a:ext>
            </a:extLst>
          </p:cNvPr>
          <p:cNvSpPr txBox="1"/>
          <p:nvPr/>
        </p:nvSpPr>
        <p:spPr>
          <a:xfrm>
            <a:off x="3519683" y="3952044"/>
            <a:ext cx="988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Ask Question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30067B-B8A6-8B35-A55A-B50038F7AB9D}"/>
              </a:ext>
            </a:extLst>
          </p:cNvPr>
          <p:cNvSpPr txBox="1"/>
          <p:nvPr/>
        </p:nvSpPr>
        <p:spPr>
          <a:xfrm>
            <a:off x="3519683" y="4549287"/>
            <a:ext cx="988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AI agent answer</a:t>
            </a:r>
          </a:p>
        </p:txBody>
      </p:sp>
    </p:spTree>
    <p:extLst>
      <p:ext uri="{BB962C8B-B14F-4D97-AF65-F5344CB8AC3E}">
        <p14:creationId xmlns:p14="http://schemas.microsoft.com/office/powerpoint/2010/main" val="2591731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B0BD9-C512-F39D-DA75-4B1A1191E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318" y="3429000"/>
            <a:ext cx="1810671" cy="1280890"/>
          </a:xfrm>
        </p:spPr>
        <p:txBody>
          <a:bodyPr/>
          <a:lstStyle/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686759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2CC0B-D5F1-40B8-9CC6-4A36850B6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1A23FE0C-9A67-334E-9B7F-83AA9CF636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75439-C766-134A-A0D0-BE002D8B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/>
              <a:t>someone@example.com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1C6CE6-1810-44ED-A6D7-3FF53040A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F6D8BFE-D0D0-4BAE-9D5A-701DE7D3C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53F86D30-CEDB-4D96-AF73-AA3CD5A43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F5187540-C4C8-410C-A395-69FCB1C8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5BD6E4A-797C-451B-B08F-D99C1A9D1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0D241082-BAFA-462E-827B-5814B020F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920CCBD-116D-450B-9608-99F05F7D7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57CD3DE-CEAF-4BD4-A5EF-24B3E622B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EC3258C-366B-4629-A7D3-5173D3637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444D63A-CE2B-4ACD-BA0E-4ADECAD8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7A504DF6-187A-4A54-96E8-3F3F28AAA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FE04C6F5-6DC5-4C7E-9278-9BE624FC7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94A02D9B-E6A9-4D6A-9D2A-D81C76802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8034A6-3565-46AA-9E73-1C954666A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4947AA2-A772-42CB-9CEC-065095D3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3C52D84-DEC1-4E16-972E-8EEA5D522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2036A28D-EF09-41F7-906F-CF405361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E8D92C7-C907-4120-95E3-80E3DC85B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BBCEAAB8-CD22-41D7-B330-702682A27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6BBC1FEE-3D72-492B-8D8A-BE1A55076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28C6E5C-C393-435C-96A1-AA2859BDC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C2C991F-AC51-4DF5-B8DD-19B08C1CB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9C916B5F-285D-4F5A-9085-6781753AF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375DD5F-9D17-4873-B697-3D44A5EBE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A159BBC7-6A8B-4612-94A8-56323452C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177C901C-F8DE-4C99-95C8-F8CA1B84F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1D655F2-6D15-4265-ADEE-EF0075C1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69">
            <a:extLst>
              <a:ext uri="{FF2B5EF4-FFF2-40B4-BE49-F238E27FC236}">
                <a16:creationId xmlns:a16="http://schemas.microsoft.com/office/drawing/2014/main" id="{3248A930-1A6E-4EFB-8213-D1AC735B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373993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2C7EEC-86F6-4CA7-805C-CB656E6A63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C8EDA9-70CE-4A62-99FE-71B395D1BB0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8664C2C-082A-4164-A0C5-E616AB2AD5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632</TotalTime>
  <Words>206</Words>
  <Application>Microsoft Office PowerPoint</Application>
  <PresentationFormat>Widescreen</PresentationFormat>
  <Paragraphs>56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Wisp</vt:lpstr>
      <vt:lpstr>Stock Analysis AI Agent</vt:lpstr>
      <vt:lpstr>Introduction</vt:lpstr>
      <vt:lpstr>Tool Functionalities</vt:lpstr>
      <vt:lpstr>Technology</vt:lpstr>
      <vt:lpstr>Key Components</vt:lpstr>
      <vt:lpstr>System Workflow</vt:lpstr>
      <vt:lpstr>DEMO</vt:lpstr>
      <vt:lpstr>END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Analysis AI Agent</dc:title>
  <dc:creator>USER</dc:creator>
  <cp:lastModifiedBy>USER</cp:lastModifiedBy>
  <cp:revision>2</cp:revision>
  <dcterms:created xsi:type="dcterms:W3CDTF">2024-12-22T22:11:33Z</dcterms:created>
  <dcterms:modified xsi:type="dcterms:W3CDTF">2024-12-23T15:05:10Z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